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7" r:id="rId5"/>
    <p:sldId id="290" r:id="rId6"/>
    <p:sldId id="296" r:id="rId7"/>
    <p:sldId id="297" r:id="rId8"/>
    <p:sldId id="299" r:id="rId9"/>
    <p:sldId id="288" r:id="rId10"/>
  </p:sldIdLst>
  <p:sldSz cx="6858000" cy="9906000" type="A4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FC9FF"/>
    <a:srgbClr val="FFFFFF"/>
    <a:srgbClr val="8D42C6"/>
    <a:srgbClr val="FFFF00"/>
    <a:srgbClr val="FF0000"/>
    <a:srgbClr val="6A8FD0"/>
    <a:srgbClr val="F5F5F5"/>
    <a:srgbClr val="7C7C7C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138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Koubová" userId="16d023d3-3abb-4bb4-904d-fff915e7bdff" providerId="ADAL" clId="{65D82AE3-2D3F-4FFA-81EE-A6B909FD3169}"/>
    <pc:docChg chg="modSld">
      <pc:chgData name="Lenka Koubová" userId="16d023d3-3abb-4bb4-904d-fff915e7bdff" providerId="ADAL" clId="{65D82AE3-2D3F-4FFA-81EE-A6B909FD3169}" dt="2023-06-21T09:46:53.139" v="5" actId="20577"/>
      <pc:docMkLst>
        <pc:docMk/>
      </pc:docMkLst>
      <pc:sldChg chg="modSp mod">
        <pc:chgData name="Lenka Koubová" userId="16d023d3-3abb-4bb4-904d-fff915e7bdff" providerId="ADAL" clId="{65D82AE3-2D3F-4FFA-81EE-A6B909FD3169}" dt="2023-06-21T09:46:53.139" v="5" actId="20577"/>
        <pc:sldMkLst>
          <pc:docMk/>
          <pc:sldMk cId="4279224671" sldId="287"/>
        </pc:sldMkLst>
        <pc:spChg chg="mod">
          <ac:chgData name="Lenka Koubová" userId="16d023d3-3abb-4bb4-904d-fff915e7bdff" providerId="ADAL" clId="{65D82AE3-2D3F-4FFA-81EE-A6B909FD3169}" dt="2023-06-21T09:46:53.139" v="5" actId="20577"/>
          <ac:spMkLst>
            <pc:docMk/>
            <pc:sldMk cId="4279224671" sldId="287"/>
            <ac:spMk id="4" creationId="{A2724AA2-914E-8DC6-7774-E653ACF27787}"/>
          </ac:spMkLst>
        </pc:spChg>
        <pc:spChg chg="mod">
          <ac:chgData name="Lenka Koubová" userId="16d023d3-3abb-4bb4-904d-fff915e7bdff" providerId="ADAL" clId="{65D82AE3-2D3F-4FFA-81EE-A6B909FD3169}" dt="2023-06-21T09:46:20.147" v="3" actId="20577"/>
          <ac:spMkLst>
            <pc:docMk/>
            <pc:sldMk cId="4279224671" sldId="287"/>
            <ac:spMk id="30" creationId="{70F5F03D-646E-D73A-0A38-BF75997858FC}"/>
          </ac:spMkLst>
        </pc:spChg>
      </pc:sldChg>
    </pc:docChg>
  </pc:docChgLst>
  <pc:docChgLst>
    <pc:chgData name="Kristýna Járková" userId="S::jarkova@ktp.cz::cdf44506-06f9-4a09-a62e-cc4bff908b83" providerId="AD" clId="Web-{48B902A7-9F09-A03F-E9D2-7D535370F9EA}"/>
    <pc:docChg chg="modSld">
      <pc:chgData name="Kristýna Járková" userId="S::jarkova@ktp.cz::cdf44506-06f9-4a09-a62e-cc4bff908b83" providerId="AD" clId="Web-{48B902A7-9F09-A03F-E9D2-7D535370F9EA}" dt="2023-05-18T09:14:52.566" v="11" actId="20577"/>
      <pc:docMkLst>
        <pc:docMk/>
      </pc:docMkLst>
      <pc:sldChg chg="addSp delSp modSp">
        <pc:chgData name="Kristýna Járková" userId="S::jarkova@ktp.cz::cdf44506-06f9-4a09-a62e-cc4bff908b83" providerId="AD" clId="Web-{48B902A7-9F09-A03F-E9D2-7D535370F9EA}" dt="2023-05-18T09:14:09.518" v="4" actId="1076"/>
        <pc:sldMkLst>
          <pc:docMk/>
          <pc:sldMk cId="3478687701" sldId="290"/>
        </pc:sldMkLst>
        <pc:spChg chg="add del mod">
          <ac:chgData name="Kristýna Járková" userId="S::jarkova@ktp.cz::cdf44506-06f9-4a09-a62e-cc4bff908b83" providerId="AD" clId="Web-{48B902A7-9F09-A03F-E9D2-7D535370F9EA}" dt="2023-05-18T09:14:01.111" v="3" actId="20577"/>
          <ac:spMkLst>
            <pc:docMk/>
            <pc:sldMk cId="3478687701" sldId="290"/>
            <ac:spMk id="30" creationId="{70F5F03D-646E-D73A-0A38-BF75997858FC}"/>
          </ac:spMkLst>
        </pc:spChg>
        <pc:graphicFrameChg chg="mod">
          <ac:chgData name="Kristýna Járková" userId="S::jarkova@ktp.cz::cdf44506-06f9-4a09-a62e-cc4bff908b83" providerId="AD" clId="Web-{48B902A7-9F09-A03F-E9D2-7D535370F9EA}" dt="2023-05-18T09:14:09.518" v="4" actId="1076"/>
          <ac:graphicFrameMkLst>
            <pc:docMk/>
            <pc:sldMk cId="3478687701" sldId="290"/>
            <ac:graphicFrameMk id="10" creationId="{7F31B86B-B461-8902-6C4B-8E501FF3198F}"/>
          </ac:graphicFrameMkLst>
        </pc:graphicFrameChg>
      </pc:sldChg>
      <pc:sldChg chg="modSp">
        <pc:chgData name="Kristýna Járková" userId="S::jarkova@ktp.cz::cdf44506-06f9-4a09-a62e-cc4bff908b83" providerId="AD" clId="Web-{48B902A7-9F09-A03F-E9D2-7D535370F9EA}" dt="2023-05-18T09:14:38.034" v="6" actId="20577"/>
        <pc:sldMkLst>
          <pc:docMk/>
          <pc:sldMk cId="1139017301" sldId="293"/>
        </pc:sldMkLst>
        <pc:spChg chg="mod">
          <ac:chgData name="Kristýna Járková" userId="S::jarkova@ktp.cz::cdf44506-06f9-4a09-a62e-cc4bff908b83" providerId="AD" clId="Web-{48B902A7-9F09-A03F-E9D2-7D535370F9EA}" dt="2023-05-18T09:14:38.034" v="6" actId="20577"/>
          <ac:spMkLst>
            <pc:docMk/>
            <pc:sldMk cId="1139017301" sldId="293"/>
            <ac:spMk id="30" creationId="{70F5F03D-646E-D73A-0A38-BF75997858FC}"/>
          </ac:spMkLst>
        </pc:spChg>
      </pc:sldChg>
      <pc:sldChg chg="modSp">
        <pc:chgData name="Kristýna Járková" userId="S::jarkova@ktp.cz::cdf44506-06f9-4a09-a62e-cc4bff908b83" providerId="AD" clId="Web-{48B902A7-9F09-A03F-E9D2-7D535370F9EA}" dt="2023-05-18T09:14:52.566" v="11" actId="20577"/>
        <pc:sldMkLst>
          <pc:docMk/>
          <pc:sldMk cId="908674731" sldId="295"/>
        </pc:sldMkLst>
        <pc:spChg chg="mod">
          <ac:chgData name="Kristýna Járková" userId="S::jarkova@ktp.cz::cdf44506-06f9-4a09-a62e-cc4bff908b83" providerId="AD" clId="Web-{48B902A7-9F09-A03F-E9D2-7D535370F9EA}" dt="2023-05-18T09:14:52.566" v="11" actId="20577"/>
          <ac:spMkLst>
            <pc:docMk/>
            <pc:sldMk cId="908674731" sldId="295"/>
            <ac:spMk id="30" creationId="{70F5F03D-646E-D73A-0A38-BF75997858FC}"/>
          </ac:spMkLst>
        </pc:spChg>
      </pc:sldChg>
    </pc:docChg>
  </pc:docChgLst>
  <pc:docChgLst>
    <pc:chgData name="Lenka Koubová" userId="16d023d3-3abb-4bb4-904d-fff915e7bdff" providerId="ADAL" clId="{FEB088BB-EBBF-44AF-9E95-735EBA604CC2}"/>
    <pc:docChg chg="undo redo custSel modSld">
      <pc:chgData name="Lenka Koubová" userId="16d023d3-3abb-4bb4-904d-fff915e7bdff" providerId="ADAL" clId="{FEB088BB-EBBF-44AF-9E95-735EBA604CC2}" dt="2023-06-20T07:35:22.316" v="204" actId="20577"/>
      <pc:docMkLst>
        <pc:docMk/>
      </pc:docMkLst>
      <pc:sldChg chg="modSp mod">
        <pc:chgData name="Lenka Koubová" userId="16d023d3-3abb-4bb4-904d-fff915e7bdff" providerId="ADAL" clId="{FEB088BB-EBBF-44AF-9E95-735EBA604CC2}" dt="2023-06-20T07:33:48.584" v="180" actId="20577"/>
        <pc:sldMkLst>
          <pc:docMk/>
          <pc:sldMk cId="3319335109" sldId="284"/>
        </pc:sldMkLst>
        <pc:graphicFrameChg chg="modGraphic">
          <ac:chgData name="Lenka Koubová" userId="16d023d3-3abb-4bb4-904d-fff915e7bdff" providerId="ADAL" clId="{FEB088BB-EBBF-44AF-9E95-735EBA604CC2}" dt="2023-06-20T07:33:48.584" v="180" actId="20577"/>
          <ac:graphicFrameMkLst>
            <pc:docMk/>
            <pc:sldMk cId="3319335109" sldId="284"/>
            <ac:graphicFrameMk id="3" creationId="{D03F5EE0-5F4E-E701-41A5-52B9DC020C80}"/>
          </ac:graphicFrameMkLst>
        </pc:graphicFrameChg>
      </pc:sldChg>
      <pc:sldChg chg="modSp mod">
        <pc:chgData name="Lenka Koubová" userId="16d023d3-3abb-4bb4-904d-fff915e7bdff" providerId="ADAL" clId="{FEB088BB-EBBF-44AF-9E95-735EBA604CC2}" dt="2023-06-20T07:34:30.647" v="188" actId="20577"/>
        <pc:sldMkLst>
          <pc:docMk/>
          <pc:sldMk cId="4279224671" sldId="287"/>
        </pc:sldMkLst>
        <pc:spChg chg="mod">
          <ac:chgData name="Lenka Koubová" userId="16d023d3-3abb-4bb4-904d-fff915e7bdff" providerId="ADAL" clId="{FEB088BB-EBBF-44AF-9E95-735EBA604CC2}" dt="2023-05-19T08:41:46.129" v="9" actId="20577"/>
          <ac:spMkLst>
            <pc:docMk/>
            <pc:sldMk cId="4279224671" sldId="287"/>
            <ac:spMk id="5" creationId="{0346BB96-C36D-BD77-2A99-DFC12C1D322A}"/>
          </ac:spMkLst>
        </pc:spChg>
        <pc:spChg chg="mod">
          <ac:chgData name="Lenka Koubová" userId="16d023d3-3abb-4bb4-904d-fff915e7bdff" providerId="ADAL" clId="{FEB088BB-EBBF-44AF-9E95-735EBA604CC2}" dt="2023-06-20T07:34:30.647" v="188" actId="20577"/>
          <ac:spMkLst>
            <pc:docMk/>
            <pc:sldMk cId="4279224671" sldId="287"/>
            <ac:spMk id="30" creationId="{70F5F03D-646E-D73A-0A38-BF75997858FC}"/>
          </ac:spMkLst>
        </pc:spChg>
      </pc:sldChg>
      <pc:sldChg chg="modSp mod">
        <pc:chgData name="Lenka Koubová" userId="16d023d3-3abb-4bb4-904d-fff915e7bdff" providerId="ADAL" clId="{FEB088BB-EBBF-44AF-9E95-735EBA604CC2}" dt="2023-06-20T07:34:41.878" v="192" actId="20577"/>
        <pc:sldMkLst>
          <pc:docMk/>
          <pc:sldMk cId="3478687701" sldId="290"/>
        </pc:sldMkLst>
        <pc:spChg chg="mod">
          <ac:chgData name="Lenka Koubová" userId="16d023d3-3abb-4bb4-904d-fff915e7bdff" providerId="ADAL" clId="{FEB088BB-EBBF-44AF-9E95-735EBA604CC2}" dt="2023-06-20T07:34:41.878" v="192" actId="20577"/>
          <ac:spMkLst>
            <pc:docMk/>
            <pc:sldMk cId="3478687701" sldId="290"/>
            <ac:spMk id="26" creationId="{74BF7C2A-B8F6-D1A7-5530-194A9B045DBE}"/>
          </ac:spMkLst>
        </pc:spChg>
      </pc:sldChg>
      <pc:sldChg chg="modSp mod">
        <pc:chgData name="Lenka Koubová" userId="16d023d3-3abb-4bb4-904d-fff915e7bdff" providerId="ADAL" clId="{FEB088BB-EBBF-44AF-9E95-735EBA604CC2}" dt="2023-06-20T07:32:16.702" v="160" actId="20577"/>
        <pc:sldMkLst>
          <pc:docMk/>
          <pc:sldMk cId="3496256987" sldId="291"/>
        </pc:sldMkLst>
        <pc:spChg chg="mod">
          <ac:chgData name="Lenka Koubová" userId="16d023d3-3abb-4bb4-904d-fff915e7bdff" providerId="ADAL" clId="{FEB088BB-EBBF-44AF-9E95-735EBA604CC2}" dt="2023-06-20T07:32:16.702" v="160" actId="20577"/>
          <ac:spMkLst>
            <pc:docMk/>
            <pc:sldMk cId="3496256987" sldId="291"/>
            <ac:spMk id="43" creationId="{4657FBBC-10EA-EBA4-CAAA-99E3038324E6}"/>
          </ac:spMkLst>
        </pc:spChg>
      </pc:sldChg>
      <pc:sldChg chg="modSp mod">
        <pc:chgData name="Lenka Koubová" userId="16d023d3-3abb-4bb4-904d-fff915e7bdff" providerId="ADAL" clId="{FEB088BB-EBBF-44AF-9E95-735EBA604CC2}" dt="2023-06-20T07:35:03.409" v="198" actId="20577"/>
        <pc:sldMkLst>
          <pc:docMk/>
          <pc:sldMk cId="2314181595" sldId="292"/>
        </pc:sldMkLst>
        <pc:spChg chg="mod">
          <ac:chgData name="Lenka Koubová" userId="16d023d3-3abb-4bb4-904d-fff915e7bdff" providerId="ADAL" clId="{FEB088BB-EBBF-44AF-9E95-735EBA604CC2}" dt="2023-06-20T07:35:00.385" v="196" actId="20577"/>
          <ac:spMkLst>
            <pc:docMk/>
            <pc:sldMk cId="2314181595" sldId="292"/>
            <ac:spMk id="14" creationId="{AE686BAD-21AC-0B59-AFF0-62E92BA3F964}"/>
          </ac:spMkLst>
        </pc:spChg>
        <pc:spChg chg="mod">
          <ac:chgData name="Lenka Koubová" userId="16d023d3-3abb-4bb4-904d-fff915e7bdff" providerId="ADAL" clId="{FEB088BB-EBBF-44AF-9E95-735EBA604CC2}" dt="2023-06-20T07:34:50.472" v="194" actId="20577"/>
          <ac:spMkLst>
            <pc:docMk/>
            <pc:sldMk cId="2314181595" sldId="292"/>
            <ac:spMk id="30" creationId="{70F5F03D-646E-D73A-0A38-BF75997858FC}"/>
          </ac:spMkLst>
        </pc:spChg>
        <pc:spChg chg="mod">
          <ac:chgData name="Lenka Koubová" userId="16d023d3-3abb-4bb4-904d-fff915e7bdff" providerId="ADAL" clId="{FEB088BB-EBBF-44AF-9E95-735EBA604CC2}" dt="2023-06-20T07:32:51.020" v="170" actId="20577"/>
          <ac:spMkLst>
            <pc:docMk/>
            <pc:sldMk cId="2314181595" sldId="292"/>
            <ac:spMk id="39" creationId="{6DCA80A7-FF2B-3E69-F810-089289748911}"/>
          </ac:spMkLst>
        </pc:spChg>
        <pc:spChg chg="mod">
          <ac:chgData name="Lenka Koubová" userId="16d023d3-3abb-4bb4-904d-fff915e7bdff" providerId="ADAL" clId="{FEB088BB-EBBF-44AF-9E95-735EBA604CC2}" dt="2023-06-20T07:35:03.409" v="198" actId="20577"/>
          <ac:spMkLst>
            <pc:docMk/>
            <pc:sldMk cId="2314181595" sldId="292"/>
            <ac:spMk id="49" creationId="{7FDFB501-04C6-1DDF-7E42-54BCDD3704C2}"/>
          </ac:spMkLst>
        </pc:spChg>
      </pc:sldChg>
      <pc:sldChg chg="modSp mod">
        <pc:chgData name="Lenka Koubová" userId="16d023d3-3abb-4bb4-904d-fff915e7bdff" providerId="ADAL" clId="{FEB088BB-EBBF-44AF-9E95-735EBA604CC2}" dt="2023-05-19T08:44:17.330" v="10" actId="20577"/>
        <pc:sldMkLst>
          <pc:docMk/>
          <pc:sldMk cId="1139017301" sldId="293"/>
        </pc:sldMkLst>
        <pc:spChg chg="mod">
          <ac:chgData name="Lenka Koubová" userId="16d023d3-3abb-4bb4-904d-fff915e7bdff" providerId="ADAL" clId="{FEB088BB-EBBF-44AF-9E95-735EBA604CC2}" dt="2023-05-19T08:44:17.330" v="10" actId="20577"/>
          <ac:spMkLst>
            <pc:docMk/>
            <pc:sldMk cId="1139017301" sldId="293"/>
            <ac:spMk id="30" creationId="{70F5F03D-646E-D73A-0A38-BF75997858FC}"/>
          </ac:spMkLst>
        </pc:spChg>
      </pc:sldChg>
      <pc:sldChg chg="addSp delSp modSp mod">
        <pc:chgData name="Lenka Koubová" userId="16d023d3-3abb-4bb4-904d-fff915e7bdff" providerId="ADAL" clId="{FEB088BB-EBBF-44AF-9E95-735EBA604CC2}" dt="2023-06-20T07:35:22.316" v="204" actId="20577"/>
        <pc:sldMkLst>
          <pc:docMk/>
          <pc:sldMk cId="1255705679" sldId="294"/>
        </pc:sldMkLst>
        <pc:spChg chg="mod">
          <ac:chgData name="Lenka Koubová" userId="16d023d3-3abb-4bb4-904d-fff915e7bdff" providerId="ADAL" clId="{FEB088BB-EBBF-44AF-9E95-735EBA604CC2}" dt="2023-05-19T08:47:08.199" v="74" actId="20577"/>
          <ac:spMkLst>
            <pc:docMk/>
            <pc:sldMk cId="1255705679" sldId="294"/>
            <ac:spMk id="25" creationId="{E10BE67D-E7E4-8218-D4D6-F9A3D42B41D2}"/>
          </ac:spMkLst>
        </pc:spChg>
        <pc:spChg chg="mod">
          <ac:chgData name="Lenka Koubová" userId="16d023d3-3abb-4bb4-904d-fff915e7bdff" providerId="ADAL" clId="{FEB088BB-EBBF-44AF-9E95-735EBA604CC2}" dt="2023-06-20T07:35:12.466" v="200" actId="20577"/>
          <ac:spMkLst>
            <pc:docMk/>
            <pc:sldMk cId="1255705679" sldId="294"/>
            <ac:spMk id="68" creationId="{3DDE7AE8-5A32-B2E9-3D17-444AB8F74349}"/>
          </ac:spMkLst>
        </pc:spChg>
        <pc:spChg chg="mod">
          <ac:chgData name="Lenka Koubová" userId="16d023d3-3abb-4bb4-904d-fff915e7bdff" providerId="ADAL" clId="{FEB088BB-EBBF-44AF-9E95-735EBA604CC2}" dt="2023-06-20T07:35:15.861" v="202" actId="20577"/>
          <ac:spMkLst>
            <pc:docMk/>
            <pc:sldMk cId="1255705679" sldId="294"/>
            <ac:spMk id="69" creationId="{D8FB4F9C-2B3A-DB7D-A9B7-5A645BCDD571}"/>
          </ac:spMkLst>
        </pc:spChg>
        <pc:spChg chg="mod">
          <ac:chgData name="Lenka Koubová" userId="16d023d3-3abb-4bb4-904d-fff915e7bdff" providerId="ADAL" clId="{FEB088BB-EBBF-44AF-9E95-735EBA604CC2}" dt="2023-06-20T07:35:22.316" v="204" actId="20577"/>
          <ac:spMkLst>
            <pc:docMk/>
            <pc:sldMk cId="1255705679" sldId="294"/>
            <ac:spMk id="73" creationId="{4FAC23DE-AED7-3F21-2480-B6BE9EB8900A}"/>
          </ac:spMkLst>
        </pc:spChg>
        <pc:picChg chg="add del mod">
          <ac:chgData name="Lenka Koubová" userId="16d023d3-3abb-4bb4-904d-fff915e7bdff" providerId="ADAL" clId="{FEB088BB-EBBF-44AF-9E95-735EBA604CC2}" dt="2023-05-19T08:46:59.853" v="70" actId="478"/>
          <ac:picMkLst>
            <pc:docMk/>
            <pc:sldMk cId="1255705679" sldId="294"/>
            <ac:picMk id="5" creationId="{0F13C5A7-8099-65F2-9B85-213804F737B9}"/>
          </ac:picMkLst>
        </pc:picChg>
        <pc:picChg chg="add mod">
          <ac:chgData name="Lenka Koubová" userId="16d023d3-3abb-4bb4-904d-fff915e7bdff" providerId="ADAL" clId="{FEB088BB-EBBF-44AF-9E95-735EBA604CC2}" dt="2023-05-19T08:47:36.661" v="144" actId="1037"/>
          <ac:picMkLst>
            <pc:docMk/>
            <pc:sldMk cId="1255705679" sldId="294"/>
            <ac:picMk id="13" creationId="{E349EFF3-A090-5E5F-5B31-8081B0C4849A}"/>
          </ac:picMkLst>
        </pc:picChg>
        <pc:picChg chg="mod">
          <ac:chgData name="Lenka Koubová" userId="16d023d3-3abb-4bb4-904d-fff915e7bdff" providerId="ADAL" clId="{FEB088BB-EBBF-44AF-9E95-735EBA604CC2}" dt="2023-05-19T08:46:11.977" v="69" actId="1035"/>
          <ac:picMkLst>
            <pc:docMk/>
            <pc:sldMk cId="1255705679" sldId="294"/>
            <ac:picMk id="24" creationId="{AED386F0-5373-17BE-6082-BC4DD4FA4A79}"/>
          </ac:picMkLst>
        </pc:picChg>
        <pc:picChg chg="del">
          <ac:chgData name="Lenka Koubová" userId="16d023d3-3abb-4bb4-904d-fff915e7bdff" providerId="ADAL" clId="{FEB088BB-EBBF-44AF-9E95-735EBA604CC2}" dt="2023-05-19T08:44:49.935" v="11" actId="478"/>
          <ac:picMkLst>
            <pc:docMk/>
            <pc:sldMk cId="1255705679" sldId="294"/>
            <ac:picMk id="53" creationId="{50AA061A-F13B-BEED-9C71-827B372D9889}"/>
          </ac:picMkLst>
        </pc:picChg>
      </pc:sldChg>
    </pc:docChg>
  </pc:docChgLst>
  <pc:docChgLst>
    <pc:chgData name="Kristýna Járková" userId="S::jarkova@ktp.cz::cdf44506-06f9-4a09-a62e-cc4bff908b83" providerId="AD" clId="Web-{3E13E649-ED0A-2055-BD21-A5CA35897142}"/>
    <pc:docChg chg="modSld">
      <pc:chgData name="Kristýna Járková" userId="S::jarkova@ktp.cz::cdf44506-06f9-4a09-a62e-cc4bff908b83" providerId="AD" clId="Web-{3E13E649-ED0A-2055-BD21-A5CA35897142}" dt="2023-05-17T13:10:31.983" v="0" actId="20577"/>
      <pc:docMkLst>
        <pc:docMk/>
      </pc:docMkLst>
      <pc:sldChg chg="modSp">
        <pc:chgData name="Kristýna Járková" userId="S::jarkova@ktp.cz::cdf44506-06f9-4a09-a62e-cc4bff908b83" providerId="AD" clId="Web-{3E13E649-ED0A-2055-BD21-A5CA35897142}" dt="2023-05-17T13:10:31.983" v="0" actId="20577"/>
        <pc:sldMkLst>
          <pc:docMk/>
          <pc:sldMk cId="3319335109" sldId="284"/>
        </pc:sldMkLst>
        <pc:spChg chg="mod">
          <ac:chgData name="Kristýna Járková" userId="S::jarkova@ktp.cz::cdf44506-06f9-4a09-a62e-cc4bff908b83" providerId="AD" clId="Web-{3E13E649-ED0A-2055-BD21-A5CA35897142}" dt="2023-05-17T13:10:31.983" v="0" actId="20577"/>
          <ac:spMkLst>
            <pc:docMk/>
            <pc:sldMk cId="3319335109" sldId="284"/>
            <ac:spMk id="2" creationId="{B5910721-C714-71DE-C34E-0E4E0AB0BA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hlaví 9">
            <a:extLst>
              <a:ext uri="{FF2B5EF4-FFF2-40B4-BE49-F238E27FC236}">
                <a16:creationId xmlns:a16="http://schemas.microsoft.com/office/drawing/2014/main" id="{06FBF6F3-8927-4E53-B828-583E2B69F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1CB5E157-B2E3-4E47-A216-F79217DE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48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018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3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4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10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3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09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4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58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51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92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B9D4-A8B7-48D2-864B-79E2CB9ECEED}" type="datetimeFigureOut">
              <a:rPr lang="cs-CZ" smtClean="0"/>
              <a:t>13. 7. 2023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4D11-F90C-433C-B7C5-6B033586E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74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>
            <a:extLst>
              <a:ext uri="{FF2B5EF4-FFF2-40B4-BE49-F238E27FC236}">
                <a16:creationId xmlns:a16="http://schemas.microsoft.com/office/drawing/2014/main" id="{0DBEC1F1-8C96-E913-99F0-FE7BAF27F529}"/>
              </a:ext>
            </a:extLst>
          </p:cNvPr>
          <p:cNvPicPr/>
          <p:nvPr/>
        </p:nvPicPr>
        <p:blipFill>
          <a:blip r:embed="rId2">
            <a:alphaModFix amt="69000"/>
          </a:blip>
          <a:srcRect l="2950" r="2950"/>
          <a:stretch>
            <a:fillRect/>
          </a:stretch>
        </p:blipFill>
        <p:spPr>
          <a:xfrm>
            <a:off x="0" y="941142"/>
            <a:ext cx="6858000" cy="2832152"/>
          </a:xfrm>
          <a:prstGeom prst="rect">
            <a:avLst/>
          </a:prstGeom>
          <a:ln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05E275-397D-A13D-38A5-7BDBA70B76F6}"/>
              </a:ext>
            </a:extLst>
          </p:cNvPr>
          <p:cNvSpPr/>
          <p:nvPr/>
        </p:nvSpPr>
        <p:spPr>
          <a:xfrm>
            <a:off x="1" y="9316932"/>
            <a:ext cx="6858000" cy="610235"/>
          </a:xfrm>
          <a:prstGeom prst="rect">
            <a:avLst/>
          </a:prstGeom>
          <a:solidFill>
            <a:srgbClr val="E30613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s-CZ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3C9A5354-2A68-1FA1-06BF-693A8FAE42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2508" y="9428113"/>
            <a:ext cx="1371600" cy="424815"/>
          </a:xfrm>
          <a:prstGeom prst="rect">
            <a:avLst/>
          </a:prstGeom>
          <a:ln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32254-D3DF-611C-8968-51F46B90C580}"/>
              </a:ext>
            </a:extLst>
          </p:cNvPr>
          <p:cNvSpPr txBox="1"/>
          <p:nvPr/>
        </p:nvSpPr>
        <p:spPr>
          <a:xfrm>
            <a:off x="73892" y="9468160"/>
            <a:ext cx="5338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Complete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Service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 –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Powerful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Solution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	 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www.ktp.cz </a:t>
            </a:r>
            <a:endParaRPr lang="cs-CZ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49C6CA-3291-8324-C48E-A9D71B18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626" y="245185"/>
            <a:ext cx="200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spojky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-18"/>
            </a:endParaRPr>
          </a:p>
        </p:txBody>
      </p:sp>
      <p:pic>
        <p:nvPicPr>
          <p:cNvPr id="12" name="image8.png">
            <a:extLst>
              <a:ext uri="{FF2B5EF4-FFF2-40B4-BE49-F238E27FC236}">
                <a16:creationId xmlns:a16="http://schemas.microsoft.com/office/drawing/2014/main" id="{3C8D633E-2213-EEB0-EE4F-E1C10BDD0CE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6145" y="-14133"/>
            <a:ext cx="1023620" cy="1257300"/>
          </a:xfrm>
          <a:prstGeom prst="rect">
            <a:avLst/>
          </a:prstGeom>
          <a:ln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F5F03D-646E-D73A-0A38-BF75997858FC}"/>
              </a:ext>
            </a:extLst>
          </p:cNvPr>
          <p:cNvSpPr txBox="1"/>
          <p:nvPr/>
        </p:nvSpPr>
        <p:spPr>
          <a:xfrm>
            <a:off x="276145" y="1306223"/>
            <a:ext cx="6392350" cy="230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350" b="1" dirty="0"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spojky</a:t>
            </a:r>
            <a:r>
              <a:rPr lang="cs-CZ" sz="2350" b="1" dirty="0">
                <a:latin typeface="Montserrat" panose="00000500000000000000" pitchFamily="50" charset="-18"/>
              </a:rPr>
              <a:t> BRIGHTBOX™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 panose="00000400000000000000" pitchFamily="50" charset="-18"/>
              </a:rPr>
              <a:t>Optické spojky </a:t>
            </a:r>
            <a:r>
              <a:rPr lang="cs-CZ" sz="1200" b="1" dirty="0">
                <a:latin typeface="Montserrat" panose="00000500000000000000" pitchFamily="50" charset="-18"/>
              </a:rPr>
              <a:t>BRIGHTBOX™</a:t>
            </a:r>
            <a:r>
              <a:rPr lang="cs-CZ" sz="1200" dirty="0">
                <a:latin typeface="Montserrat Light" panose="00000400000000000000" pitchFamily="50" charset="-18"/>
              </a:rPr>
              <a:t> jsou určeny pro ochranu optických spojů </a:t>
            </a:r>
            <a:br>
              <a:rPr lang="cs-CZ" sz="1200" dirty="0">
                <a:latin typeface="Montserrat Light" panose="00000400000000000000" pitchFamily="50" charset="-18"/>
              </a:rPr>
            </a:br>
            <a:r>
              <a:rPr lang="cs-CZ" sz="1200" dirty="0">
                <a:latin typeface="Montserrat Light" panose="00000400000000000000" pitchFamily="50" charset="-18"/>
              </a:rPr>
              <a:t>v nadzemních i podzemních aplikacích. Jsou odolné vůči tlaku a nárazu a lze </a:t>
            </a:r>
            <a:br>
              <a:rPr lang="cs-CZ" sz="1200" dirty="0">
                <a:latin typeface="Montserrat Light" panose="00000400000000000000" pitchFamily="50" charset="-18"/>
              </a:rPr>
            </a:br>
            <a:r>
              <a:rPr lang="cs-CZ" sz="1200" dirty="0">
                <a:latin typeface="Montserrat Light" panose="00000400000000000000" pitchFamily="50" charset="-18"/>
              </a:rPr>
              <a:t>je uložit přímo do země. Vyrábí se ve </a:t>
            </a:r>
            <a:r>
              <a:rPr lang="cs-CZ" sz="1200" b="1" dirty="0">
                <a:latin typeface="Montserrat" panose="00000500000000000000" pitchFamily="50" charset="-18"/>
              </a:rPr>
              <a:t>2 velikostech - S1 a S2</a:t>
            </a:r>
            <a:r>
              <a:rPr lang="cs-CZ" sz="1200" dirty="0">
                <a:latin typeface="Montserrat Light" panose="00000400000000000000" pitchFamily="50" charset="-18"/>
              </a:rPr>
              <a:t>. Liší se nejen rozměry a kapacitou uložení vláken, ale i konfigurací vstupů pro více kabelů </a:t>
            </a:r>
            <a:br>
              <a:rPr lang="cs-CZ" sz="1200" dirty="0">
                <a:latin typeface="Montserrat Light" panose="00000400000000000000" pitchFamily="50" charset="-18"/>
              </a:rPr>
            </a:br>
            <a:r>
              <a:rPr lang="cs-CZ" sz="1200" dirty="0">
                <a:latin typeface="Montserrat Light" panose="00000400000000000000" pitchFamily="50" charset="-18"/>
              </a:rPr>
              <a:t>a </a:t>
            </a:r>
            <a:r>
              <a:rPr lang="cs-CZ" sz="1200" b="1" dirty="0">
                <a:latin typeface="Montserrat" panose="00000500000000000000" pitchFamily="50" charset="-18"/>
              </a:rPr>
              <a:t>integrovaným </a:t>
            </a:r>
            <a:r>
              <a:rPr lang="cs-CZ" sz="1200" b="1" dirty="0" err="1">
                <a:latin typeface="Montserrat" panose="00000500000000000000" pitchFamily="50" charset="-18"/>
              </a:rPr>
              <a:t>patchpanelem</a:t>
            </a:r>
            <a:r>
              <a:rPr lang="cs-CZ" sz="1200" dirty="0">
                <a:latin typeface="Montserrat Light" panose="00000400000000000000" pitchFamily="50" charset="-18"/>
              </a:rPr>
              <a:t> pro uložení konektorů. Součástí je </a:t>
            </a:r>
            <a:r>
              <a:rPr lang="cs-CZ" sz="1200" dirty="0" err="1">
                <a:latin typeface="Montserrat Light" panose="00000400000000000000" pitchFamily="50" charset="-18"/>
              </a:rPr>
              <a:t>listovací</a:t>
            </a:r>
            <a:r>
              <a:rPr lang="cs-CZ" sz="1200" dirty="0">
                <a:latin typeface="Montserrat Light" panose="00000400000000000000" pitchFamily="50" charset="-18"/>
              </a:rPr>
              <a:t> systém s kazetami pro 12 nebo 24 vláken, který zaručuje přehlednost a ochranu optických vláken během i po instalaci. </a:t>
            </a:r>
          </a:p>
          <a:p>
            <a:pPr>
              <a:lnSpc>
                <a:spcPct val="114000"/>
              </a:lnSpc>
            </a:pPr>
            <a:endParaRPr lang="cs-CZ" sz="1200" dirty="0">
              <a:latin typeface="Montserrat Light" panose="00000400000000000000" pitchFamily="50" charset="-18"/>
            </a:endParaRP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EA14D0C9-9BF4-48D9-99C9-89C09D0C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44" y="44306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A83C210-C31E-74D4-A370-3F890F9251FC}"/>
              </a:ext>
            </a:extLst>
          </p:cNvPr>
          <p:cNvGrpSpPr/>
          <p:nvPr/>
        </p:nvGrpSpPr>
        <p:grpSpPr>
          <a:xfrm>
            <a:off x="415636" y="3893939"/>
            <a:ext cx="6059055" cy="2949630"/>
            <a:chOff x="415636" y="4250067"/>
            <a:chExt cx="6059055" cy="2949630"/>
          </a:xfrm>
        </p:grpSpPr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AB4127BE-9D0E-BF5E-3AC8-3C0BD10C96B1}"/>
                </a:ext>
              </a:extLst>
            </p:cNvPr>
            <p:cNvSpPr txBox="1"/>
            <p:nvPr/>
          </p:nvSpPr>
          <p:spPr>
            <a:xfrm>
              <a:off x="415636" y="4278942"/>
              <a:ext cx="2909455" cy="35259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indent="57150">
                <a:lnSpc>
                  <a:spcPct val="115000"/>
                </a:lnSpc>
                <a:spcAft>
                  <a:spcPts val="0"/>
                </a:spcAft>
              </a:pPr>
              <a:r>
                <a:rPr lang="cs-CZ" sz="1600" b="1" dirty="0">
                  <a:solidFill>
                    <a:srgbClr val="E30613"/>
                  </a:solidFill>
                  <a:effectLst/>
                  <a:latin typeface="Montserrat" panose="00000500000000000000" pitchFamily="50" charset="-18"/>
                  <a:ea typeface="Montserrat" panose="00000500000000000000" pitchFamily="50" charset="-18"/>
                  <a:cs typeface="Montserrat" panose="00000500000000000000" pitchFamily="50" charset="-18"/>
                </a:rPr>
                <a:t>Technická specifikace</a:t>
              </a:r>
              <a:endParaRPr lang="cs-CZ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F91D4696-4C02-009C-DE11-8AC54A62FB91}"/>
                </a:ext>
              </a:extLst>
            </p:cNvPr>
            <p:cNvSpPr txBox="1"/>
            <p:nvPr/>
          </p:nvSpPr>
          <p:spPr>
            <a:xfrm>
              <a:off x="3532911" y="4287789"/>
              <a:ext cx="2456873" cy="33855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cs-CZ" sz="1600" b="1" dirty="0">
                  <a:solidFill>
                    <a:srgbClr val="E30613"/>
                  </a:solidFill>
                  <a:effectLst/>
                  <a:latin typeface="Montserrat" panose="00000500000000000000" pitchFamily="50" charset="-18"/>
                  <a:ea typeface="Montserrat" panose="00000500000000000000" pitchFamily="50" charset="-18"/>
                  <a:cs typeface="Montserrat" panose="00000500000000000000" pitchFamily="50" charset="-18"/>
                </a:rPr>
                <a:t>Vlastnosti</a:t>
              </a:r>
              <a:endParaRPr lang="cs-CZ" sz="1600" dirty="0"/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A2724AA2-914E-8DC6-7774-E653ACF27787}"/>
                </a:ext>
              </a:extLst>
            </p:cNvPr>
            <p:cNvSpPr txBox="1"/>
            <p:nvPr/>
          </p:nvSpPr>
          <p:spPr>
            <a:xfrm>
              <a:off x="489527" y="4696005"/>
              <a:ext cx="293714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Kapacita až 288 vláken dle zvolené velikosti </a:t>
              </a:r>
            </a:p>
            <a:p>
              <a:pPr marL="171450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b="1" dirty="0">
                  <a:latin typeface="Montserrat" panose="00000500000000000000" pitchFamily="50" charset="-18"/>
                </a:rPr>
                <a:t>2 velikosti kazet:</a:t>
              </a:r>
            </a:p>
            <a:p>
              <a:pPr marL="628650" lvl="1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výška 5 mm zabírá 1 pozici </a:t>
              </a:r>
              <a:br>
                <a:rPr lang="cs-CZ" sz="1000" dirty="0">
                  <a:latin typeface="Montserrat Light" panose="00000400000000000000" pitchFamily="50" charset="-18"/>
                </a:rPr>
              </a:br>
              <a:r>
                <a:rPr lang="cs-CZ" sz="1000" dirty="0">
                  <a:latin typeface="Montserrat Light" panose="00000400000000000000" pitchFamily="50" charset="-18"/>
                </a:rPr>
                <a:t>v organizéru, kapacita 2x6 vláken </a:t>
              </a:r>
            </a:p>
            <a:p>
              <a:pPr marL="628650" lvl="1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výška 10 mm zabírá 2 pozice </a:t>
              </a:r>
              <a:br>
                <a:rPr lang="cs-CZ" sz="1000" dirty="0">
                  <a:latin typeface="Montserrat Light" panose="00000400000000000000" pitchFamily="50" charset="-18"/>
                </a:rPr>
              </a:br>
              <a:r>
                <a:rPr lang="cs-CZ" sz="1000" dirty="0">
                  <a:latin typeface="Montserrat Light" panose="00000400000000000000" pitchFamily="50" charset="-18"/>
                </a:rPr>
                <a:t>v organizéru, kapacita 2x12 vláken </a:t>
              </a:r>
            </a:p>
            <a:p>
              <a:pPr marL="171450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Typy kazet dle požadovaného zakončení (pro svary, </a:t>
              </a:r>
              <a:r>
                <a:rPr lang="cs-CZ" sz="1000" dirty="0" err="1">
                  <a:latin typeface="Montserrat Light" panose="00000400000000000000" pitchFamily="50" charset="-18"/>
                </a:rPr>
                <a:t>ribbonové</a:t>
              </a:r>
              <a:r>
                <a:rPr lang="cs-CZ" sz="1000" dirty="0">
                  <a:latin typeface="Montserrat Light" panose="00000400000000000000" pitchFamily="50" charset="-18"/>
                </a:rPr>
                <a:t> svary, </a:t>
              </a:r>
              <a:r>
                <a:rPr lang="cs-CZ" sz="1000" dirty="0" err="1">
                  <a:latin typeface="Montserrat Light" panose="00000400000000000000" pitchFamily="50" charset="-18"/>
                </a:rPr>
                <a:t>splittery</a:t>
              </a:r>
              <a:r>
                <a:rPr lang="cs-CZ" sz="1000" dirty="0">
                  <a:latin typeface="Montserrat Light" panose="00000400000000000000" pitchFamily="50" charset="-18"/>
                </a:rPr>
                <a:t>)</a:t>
              </a:r>
            </a:p>
            <a:p>
              <a:pPr marL="171450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Stupeň krytí IP68, IK9</a:t>
              </a:r>
            </a:p>
            <a:p>
              <a:pPr marL="171450" indent="-171450">
                <a:spcAft>
                  <a:spcPts val="600"/>
                </a:spcAft>
                <a:buBlip>
                  <a:blip r:embed="rId5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UV stabilní</a:t>
              </a:r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0346BB96-C36D-BD77-2A99-DFC12C1D322A}"/>
                </a:ext>
              </a:extLst>
            </p:cNvPr>
            <p:cNvSpPr txBox="1"/>
            <p:nvPr/>
          </p:nvSpPr>
          <p:spPr>
            <a:xfrm>
              <a:off x="3532910" y="4689750"/>
              <a:ext cx="2941781" cy="232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Plně mechanická a vodotěsná IP68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 err="1">
                  <a:latin typeface="Montserrat Light" panose="00000400000000000000" pitchFamily="50" charset="-18"/>
                </a:rPr>
                <a:t>Listovací</a:t>
              </a:r>
              <a:r>
                <a:rPr lang="cs-CZ" sz="1000" dirty="0">
                  <a:latin typeface="Montserrat Light" panose="00000400000000000000" pitchFamily="50" charset="-18"/>
                </a:rPr>
                <a:t> systém uložení kazet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Prostor pro uložení rezerv trubiček s vlákny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Varianta s patch panelem pro konektory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Montáž na stěnu nebo na sloup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Rozsah vstupních kabelů 3-20 mm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Možnost reinstalace spojky </a:t>
              </a:r>
              <a:br>
                <a:rPr lang="cs-CZ" sz="1000" dirty="0">
                  <a:latin typeface="Montserrat Light" panose="00000400000000000000" pitchFamily="50" charset="-18"/>
                </a:rPr>
              </a:br>
              <a:r>
                <a:rPr lang="cs-CZ" sz="1000" dirty="0">
                  <a:latin typeface="Montserrat Light" panose="00000400000000000000" pitchFamily="50" charset="-18"/>
                </a:rPr>
                <a:t>i mechanických průchodek</a:t>
              </a:r>
            </a:p>
            <a:p>
              <a:pPr marL="171450" indent="-171450">
                <a:spcAft>
                  <a:spcPts val="600"/>
                </a:spcAft>
                <a:buBlip>
                  <a:blip r:embed="rId6"/>
                </a:buBlip>
              </a:pPr>
              <a:r>
                <a:rPr lang="cs-CZ" sz="1000" dirty="0">
                  <a:latin typeface="Montserrat Light" panose="00000400000000000000" pitchFamily="50" charset="-18"/>
                </a:rPr>
                <a:t>Bezdrátový NFC SMART systém </a:t>
              </a:r>
              <a:br>
                <a:rPr lang="cs-CZ" sz="1000" dirty="0">
                  <a:latin typeface="Montserrat Light" panose="00000400000000000000" pitchFamily="50" charset="-18"/>
                </a:rPr>
              </a:br>
              <a:r>
                <a:rPr lang="cs-CZ" sz="1000" dirty="0">
                  <a:latin typeface="Montserrat Light" panose="00000400000000000000" pitchFamily="50" charset="-18"/>
                </a:rPr>
                <a:t>pro identifikaci a zabezpečení </a:t>
              </a:r>
            </a:p>
          </p:txBody>
        </p: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94D72CF1-E896-B2D9-E109-80B048B31B06}"/>
                </a:ext>
              </a:extLst>
            </p:cNvPr>
            <p:cNvCxnSpPr>
              <a:cxnSpLocks/>
            </p:cNvCxnSpPr>
            <p:nvPr/>
          </p:nvCxnSpPr>
          <p:spPr>
            <a:xfrm>
              <a:off x="3431334" y="4250067"/>
              <a:ext cx="0" cy="2949630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FD4A9561-1212-C640-EA08-5B12D16C1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255" y="6964214"/>
            <a:ext cx="2162824" cy="21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>
            <a:extLst>
              <a:ext uri="{FF2B5EF4-FFF2-40B4-BE49-F238E27FC236}">
                <a16:creationId xmlns:a16="http://schemas.microsoft.com/office/drawing/2014/main" id="{0DBEC1F1-8C96-E913-99F0-FE7BAF27F529}"/>
              </a:ext>
            </a:extLst>
          </p:cNvPr>
          <p:cNvPicPr/>
          <p:nvPr/>
        </p:nvPicPr>
        <p:blipFill>
          <a:blip r:embed="rId2">
            <a:alphaModFix amt="69000"/>
          </a:blip>
          <a:srcRect l="2950" r="2950"/>
          <a:stretch>
            <a:fillRect/>
          </a:stretch>
        </p:blipFill>
        <p:spPr>
          <a:xfrm>
            <a:off x="0" y="941140"/>
            <a:ext cx="6858000" cy="3831371"/>
          </a:xfrm>
          <a:prstGeom prst="rect">
            <a:avLst/>
          </a:prstGeom>
          <a:ln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05E275-397D-A13D-38A5-7BDBA70B76F6}"/>
              </a:ext>
            </a:extLst>
          </p:cNvPr>
          <p:cNvSpPr/>
          <p:nvPr/>
        </p:nvSpPr>
        <p:spPr>
          <a:xfrm>
            <a:off x="1" y="9316932"/>
            <a:ext cx="6858000" cy="610235"/>
          </a:xfrm>
          <a:prstGeom prst="rect">
            <a:avLst/>
          </a:prstGeom>
          <a:solidFill>
            <a:srgbClr val="E30613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s-CZ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3C9A5354-2A68-1FA1-06BF-693A8FAE42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2508" y="9428113"/>
            <a:ext cx="1371600" cy="424815"/>
          </a:xfrm>
          <a:prstGeom prst="rect">
            <a:avLst/>
          </a:prstGeom>
          <a:ln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32254-D3DF-611C-8968-51F46B90C580}"/>
              </a:ext>
            </a:extLst>
          </p:cNvPr>
          <p:cNvSpPr txBox="1"/>
          <p:nvPr/>
        </p:nvSpPr>
        <p:spPr>
          <a:xfrm>
            <a:off x="73892" y="9468160"/>
            <a:ext cx="5338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Complete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Service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 –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Powerful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Solution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	 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www.ktp.cz </a:t>
            </a:r>
            <a:endParaRPr lang="cs-CZ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49C6CA-3291-8324-C48E-A9D71B18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626" y="245185"/>
            <a:ext cx="200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spojky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-18"/>
            </a:endParaRPr>
          </a:p>
        </p:txBody>
      </p:sp>
      <p:pic>
        <p:nvPicPr>
          <p:cNvPr id="12" name="image8.png">
            <a:extLst>
              <a:ext uri="{FF2B5EF4-FFF2-40B4-BE49-F238E27FC236}">
                <a16:creationId xmlns:a16="http://schemas.microsoft.com/office/drawing/2014/main" id="{3C8D633E-2213-EEB0-EE4F-E1C10BDD0CE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6145" y="-14133"/>
            <a:ext cx="1023620" cy="1257300"/>
          </a:xfrm>
          <a:prstGeom prst="rect">
            <a:avLst/>
          </a:prstGeom>
          <a:ln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F5F03D-646E-D73A-0A38-BF75997858FC}"/>
              </a:ext>
            </a:extLst>
          </p:cNvPr>
          <p:cNvSpPr txBox="1"/>
          <p:nvPr/>
        </p:nvSpPr>
        <p:spPr>
          <a:xfrm>
            <a:off x="276145" y="1306223"/>
            <a:ext cx="6392350" cy="18929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latin typeface="Montserrat" panose="00000500000000000000" pitchFamily="50" charset="-18"/>
              </a:rPr>
              <a:t>Spojka BRIGHTBOX™ S1 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/>
              </a:rPr>
              <a:t>byla vyvinuta především pro zákaznické přípojky v FTTH sítích. Malý kompaktní rozměr je ideální pro použití i v menších šachtách. 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/>
              </a:rPr>
              <a:t>Vstupy umožňují dle potřeby připojení k jednotlivých zákazníkům. Průchodky </a:t>
            </a:r>
            <a:br>
              <a:rPr lang="cs-CZ" sz="1200" dirty="0">
                <a:latin typeface="Montserrat Light"/>
              </a:rPr>
            </a:br>
            <a:r>
              <a:rPr lang="cs-CZ" sz="1200" dirty="0">
                <a:latin typeface="Montserrat Light"/>
              </a:rPr>
              <a:t>jsou k dispozici v různých kombinacích a velikostech. Součástí je organizér včetně 4 kazet pro 12 svarů a průchodka pro duální vstup.</a:t>
            </a:r>
          </a:p>
          <a:p>
            <a:pPr>
              <a:lnSpc>
                <a:spcPct val="114000"/>
              </a:lnSpc>
            </a:pPr>
            <a:endParaRPr lang="cs-CZ" sz="1200" dirty="0">
              <a:latin typeface="Montserrat Light" panose="00000400000000000000" pitchFamily="50" charset="-18"/>
            </a:endParaRP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EA14D0C9-9BF4-48D9-99C9-89C09D0C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44" y="44306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F31B86B-B461-8902-6C4B-8E501FF3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04658"/>
              </p:ext>
            </p:extLst>
          </p:nvPr>
        </p:nvGraphicFramePr>
        <p:xfrm>
          <a:off x="531763" y="3197292"/>
          <a:ext cx="2914081" cy="1256788"/>
        </p:xfrm>
        <a:graphic>
          <a:graphicData uri="http://schemas.openxmlformats.org/drawingml/2006/table">
            <a:tbl>
              <a:tblPr/>
              <a:tblGrid>
                <a:gridCol w="1441416">
                  <a:extLst>
                    <a:ext uri="{9D8B030D-6E8A-4147-A177-3AD203B41FA5}">
                      <a16:colId xmlns:a16="http://schemas.microsoft.com/office/drawing/2014/main" val="2065695728"/>
                    </a:ext>
                  </a:extLst>
                </a:gridCol>
                <a:gridCol w="1472665">
                  <a:extLst>
                    <a:ext uri="{9D8B030D-6E8A-4147-A177-3AD203B41FA5}">
                      <a16:colId xmlns:a16="http://schemas.microsoft.com/office/drawing/2014/main" val="1214876437"/>
                    </a:ext>
                  </a:extLst>
                </a:gridCol>
              </a:tblGrid>
              <a:tr h="271352">
                <a:tc gridSpan="2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66649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Rozměry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x 300 x 230 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63726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Počet kazet 1 pozice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84792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Kapacita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svarů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302513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Rázová odolnost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727240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498C8A0A-8241-C211-4802-1F43530B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937" y="5099134"/>
            <a:ext cx="2381500" cy="23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>
            <a:extLst>
              <a:ext uri="{FF2B5EF4-FFF2-40B4-BE49-F238E27FC236}">
                <a16:creationId xmlns:a16="http://schemas.microsoft.com/office/drawing/2014/main" id="{0DBEC1F1-8C96-E913-99F0-FE7BAF27F529}"/>
              </a:ext>
            </a:extLst>
          </p:cNvPr>
          <p:cNvPicPr/>
          <p:nvPr/>
        </p:nvPicPr>
        <p:blipFill>
          <a:blip r:embed="rId2">
            <a:alphaModFix amt="69000"/>
          </a:blip>
          <a:srcRect l="2950" r="2950"/>
          <a:stretch>
            <a:fillRect/>
          </a:stretch>
        </p:blipFill>
        <p:spPr>
          <a:xfrm>
            <a:off x="0" y="941140"/>
            <a:ext cx="6858000" cy="3831371"/>
          </a:xfrm>
          <a:prstGeom prst="rect">
            <a:avLst/>
          </a:prstGeom>
          <a:ln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05E275-397D-A13D-38A5-7BDBA70B76F6}"/>
              </a:ext>
            </a:extLst>
          </p:cNvPr>
          <p:cNvSpPr/>
          <p:nvPr/>
        </p:nvSpPr>
        <p:spPr>
          <a:xfrm>
            <a:off x="1" y="9316932"/>
            <a:ext cx="6858000" cy="610235"/>
          </a:xfrm>
          <a:prstGeom prst="rect">
            <a:avLst/>
          </a:prstGeom>
          <a:solidFill>
            <a:srgbClr val="E30613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s-CZ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3C9A5354-2A68-1FA1-06BF-693A8FAE42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2508" y="9428113"/>
            <a:ext cx="1371600" cy="424815"/>
          </a:xfrm>
          <a:prstGeom prst="rect">
            <a:avLst/>
          </a:prstGeom>
          <a:ln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32254-D3DF-611C-8968-51F46B90C580}"/>
              </a:ext>
            </a:extLst>
          </p:cNvPr>
          <p:cNvSpPr txBox="1"/>
          <p:nvPr/>
        </p:nvSpPr>
        <p:spPr>
          <a:xfrm>
            <a:off x="73892" y="9468160"/>
            <a:ext cx="5338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Complete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Service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 –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Powerful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Solution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	 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www.ktp.cz </a:t>
            </a:r>
            <a:endParaRPr lang="cs-CZ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49C6CA-3291-8324-C48E-A9D71B18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626" y="245185"/>
            <a:ext cx="200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spojky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-18"/>
            </a:endParaRPr>
          </a:p>
        </p:txBody>
      </p:sp>
      <p:pic>
        <p:nvPicPr>
          <p:cNvPr id="12" name="image8.png">
            <a:extLst>
              <a:ext uri="{FF2B5EF4-FFF2-40B4-BE49-F238E27FC236}">
                <a16:creationId xmlns:a16="http://schemas.microsoft.com/office/drawing/2014/main" id="{3C8D633E-2213-EEB0-EE4F-E1C10BDD0CE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6145" y="-14133"/>
            <a:ext cx="1023620" cy="1257300"/>
          </a:xfrm>
          <a:prstGeom prst="rect">
            <a:avLst/>
          </a:prstGeom>
          <a:ln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F5F03D-646E-D73A-0A38-BF75997858FC}"/>
              </a:ext>
            </a:extLst>
          </p:cNvPr>
          <p:cNvSpPr txBox="1"/>
          <p:nvPr/>
        </p:nvSpPr>
        <p:spPr>
          <a:xfrm>
            <a:off x="276145" y="1306223"/>
            <a:ext cx="6392350" cy="18929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latin typeface="Montserrat" panose="00000500000000000000" pitchFamily="50" charset="-18"/>
              </a:rPr>
              <a:t>Spojka BRIGHTBOX™ S2 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/>
              </a:rPr>
              <a:t>byla vyvinuta především pro páteřní sítě. Středně velký kompaktní rozměr </a:t>
            </a:r>
            <a:br>
              <a:rPr lang="cs-CZ" sz="1200" dirty="0">
                <a:latin typeface="Montserrat Light"/>
              </a:rPr>
            </a:br>
            <a:r>
              <a:rPr lang="cs-CZ" sz="1200" dirty="0">
                <a:latin typeface="Montserrat Light"/>
              </a:rPr>
              <a:t>je ideální pro použití i v menších šachtách. 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/>
              </a:rPr>
              <a:t>Vstupy umožňují dle potřeby připojení k jednotlivých zákazníkům. Průchodky </a:t>
            </a:r>
            <a:br>
              <a:rPr lang="cs-CZ" sz="1200" dirty="0">
                <a:latin typeface="Montserrat Light"/>
              </a:rPr>
            </a:br>
            <a:r>
              <a:rPr lang="cs-CZ" sz="1200" dirty="0">
                <a:latin typeface="Montserrat Light"/>
              </a:rPr>
              <a:t>jsou k dispozici v různých kombinacích a velikostech. Součástí je organizér včetně 4 kazet pro 12 svarů a průchodka pro duální vstup.</a:t>
            </a:r>
          </a:p>
          <a:p>
            <a:pPr>
              <a:lnSpc>
                <a:spcPct val="114000"/>
              </a:lnSpc>
            </a:pPr>
            <a:endParaRPr lang="cs-CZ" sz="1200" dirty="0">
              <a:latin typeface="Montserrat Light" panose="00000400000000000000" pitchFamily="50" charset="-18"/>
            </a:endParaRP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EA14D0C9-9BF4-48D9-99C9-89C09D0C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44" y="44306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F31B86B-B461-8902-6C4B-8E501FF3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73284"/>
              </p:ext>
            </p:extLst>
          </p:nvPr>
        </p:nvGraphicFramePr>
        <p:xfrm>
          <a:off x="531763" y="3197292"/>
          <a:ext cx="2914081" cy="1256788"/>
        </p:xfrm>
        <a:graphic>
          <a:graphicData uri="http://schemas.openxmlformats.org/drawingml/2006/table">
            <a:tbl>
              <a:tblPr/>
              <a:tblGrid>
                <a:gridCol w="1441416">
                  <a:extLst>
                    <a:ext uri="{9D8B030D-6E8A-4147-A177-3AD203B41FA5}">
                      <a16:colId xmlns:a16="http://schemas.microsoft.com/office/drawing/2014/main" val="2065695728"/>
                    </a:ext>
                  </a:extLst>
                </a:gridCol>
                <a:gridCol w="1472665">
                  <a:extLst>
                    <a:ext uri="{9D8B030D-6E8A-4147-A177-3AD203B41FA5}">
                      <a16:colId xmlns:a16="http://schemas.microsoft.com/office/drawing/2014/main" val="1214876437"/>
                    </a:ext>
                  </a:extLst>
                </a:gridCol>
              </a:tblGrid>
              <a:tr h="271352">
                <a:tc gridSpan="2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66649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Rozměry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x 400 x 230 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63726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Počet kazet 1 pozice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84792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Kapacita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svarů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302513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Rázová odolnost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727240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0C7362F4-56EB-7ADC-C6BD-449EE09BA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939" y="5099134"/>
            <a:ext cx="2547631" cy="27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0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>
            <a:extLst>
              <a:ext uri="{FF2B5EF4-FFF2-40B4-BE49-F238E27FC236}">
                <a16:creationId xmlns:a16="http://schemas.microsoft.com/office/drawing/2014/main" id="{0DBEC1F1-8C96-E913-99F0-FE7BAF27F529}"/>
              </a:ext>
            </a:extLst>
          </p:cNvPr>
          <p:cNvPicPr/>
          <p:nvPr/>
        </p:nvPicPr>
        <p:blipFill>
          <a:blip r:embed="rId2">
            <a:alphaModFix amt="69000"/>
          </a:blip>
          <a:srcRect l="2950" r="2950"/>
          <a:stretch>
            <a:fillRect/>
          </a:stretch>
        </p:blipFill>
        <p:spPr>
          <a:xfrm>
            <a:off x="0" y="941140"/>
            <a:ext cx="6858000" cy="4083247"/>
          </a:xfrm>
          <a:prstGeom prst="rect">
            <a:avLst/>
          </a:prstGeom>
          <a:ln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05E275-397D-A13D-38A5-7BDBA70B76F6}"/>
              </a:ext>
            </a:extLst>
          </p:cNvPr>
          <p:cNvSpPr/>
          <p:nvPr/>
        </p:nvSpPr>
        <p:spPr>
          <a:xfrm>
            <a:off x="1" y="9316932"/>
            <a:ext cx="6858000" cy="610235"/>
          </a:xfrm>
          <a:prstGeom prst="rect">
            <a:avLst/>
          </a:prstGeom>
          <a:solidFill>
            <a:srgbClr val="E30613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s-CZ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3C9A5354-2A68-1FA1-06BF-693A8FAE42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2508" y="9428113"/>
            <a:ext cx="1371600" cy="424815"/>
          </a:xfrm>
          <a:prstGeom prst="rect">
            <a:avLst/>
          </a:prstGeom>
          <a:ln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32254-D3DF-611C-8968-51F46B90C580}"/>
              </a:ext>
            </a:extLst>
          </p:cNvPr>
          <p:cNvSpPr txBox="1"/>
          <p:nvPr/>
        </p:nvSpPr>
        <p:spPr>
          <a:xfrm>
            <a:off x="73892" y="9468160"/>
            <a:ext cx="5338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Complete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Service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 –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Powerful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Solution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	 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www.ktp.cz </a:t>
            </a:r>
            <a:endParaRPr lang="cs-CZ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49C6CA-3291-8324-C48E-A9D71B18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626" y="245185"/>
            <a:ext cx="200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spojky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-18"/>
            </a:endParaRPr>
          </a:p>
        </p:txBody>
      </p:sp>
      <p:pic>
        <p:nvPicPr>
          <p:cNvPr id="12" name="image8.png">
            <a:extLst>
              <a:ext uri="{FF2B5EF4-FFF2-40B4-BE49-F238E27FC236}">
                <a16:creationId xmlns:a16="http://schemas.microsoft.com/office/drawing/2014/main" id="{3C8D633E-2213-EEB0-EE4F-E1C10BDD0CE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6145" y="-14133"/>
            <a:ext cx="1023620" cy="1257300"/>
          </a:xfrm>
          <a:prstGeom prst="rect">
            <a:avLst/>
          </a:prstGeom>
          <a:ln/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F5F03D-646E-D73A-0A38-BF75997858FC}"/>
              </a:ext>
            </a:extLst>
          </p:cNvPr>
          <p:cNvSpPr txBox="1"/>
          <p:nvPr/>
        </p:nvSpPr>
        <p:spPr>
          <a:xfrm>
            <a:off x="276145" y="1306223"/>
            <a:ext cx="6392350" cy="21034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b="1" dirty="0">
                <a:latin typeface="Montserrat" panose="00000500000000000000" pitchFamily="50" charset="-18"/>
              </a:rPr>
              <a:t>Spojka BRIGHTBOX™ S2-T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/>
              </a:rPr>
              <a:t>byla vyvinuta především pro zákaznické přípojky v FTTH sítích. Malý kompaktní rozměr je ideální pro použití i v menších šachtách. </a:t>
            </a:r>
          </a:p>
          <a:p>
            <a:pPr>
              <a:lnSpc>
                <a:spcPct val="114000"/>
              </a:lnSpc>
            </a:pPr>
            <a:r>
              <a:rPr lang="cs-CZ" sz="1200" dirty="0">
                <a:latin typeface="Montserrat Light"/>
              </a:rPr>
              <a:t>Vstupy umožňují dle potřeby připojení k jednotlivých zákazníkům. Průchodky </a:t>
            </a:r>
            <a:br>
              <a:rPr lang="cs-CZ" sz="1200" dirty="0">
                <a:latin typeface="Montserrat Light"/>
              </a:rPr>
            </a:br>
            <a:r>
              <a:rPr lang="cs-CZ" sz="1200" dirty="0">
                <a:latin typeface="Montserrat Light"/>
              </a:rPr>
              <a:t>jsou k dispozici v různých kombinacích a velikostech. Součástí je organizér včetně 4 kazet pro 12 svarů a průchodka pro duální vstup a konektorové pole pro 32 SC konektorů.</a:t>
            </a:r>
          </a:p>
          <a:p>
            <a:pPr>
              <a:lnSpc>
                <a:spcPct val="114000"/>
              </a:lnSpc>
            </a:pPr>
            <a:endParaRPr lang="cs-CZ" sz="1200" dirty="0">
              <a:latin typeface="Montserrat Light" panose="00000400000000000000" pitchFamily="50" charset="-18"/>
            </a:endParaRP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EA14D0C9-9BF4-48D9-99C9-89C09D0C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44" y="44306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F31B86B-B461-8902-6C4B-8E501FF3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23458"/>
              </p:ext>
            </p:extLst>
          </p:nvPr>
        </p:nvGraphicFramePr>
        <p:xfrm>
          <a:off x="531763" y="3197292"/>
          <a:ext cx="2914081" cy="1503147"/>
        </p:xfrm>
        <a:graphic>
          <a:graphicData uri="http://schemas.openxmlformats.org/drawingml/2006/table">
            <a:tbl>
              <a:tblPr/>
              <a:tblGrid>
                <a:gridCol w="1441416">
                  <a:extLst>
                    <a:ext uri="{9D8B030D-6E8A-4147-A177-3AD203B41FA5}">
                      <a16:colId xmlns:a16="http://schemas.microsoft.com/office/drawing/2014/main" val="2065695728"/>
                    </a:ext>
                  </a:extLst>
                </a:gridCol>
                <a:gridCol w="1472665">
                  <a:extLst>
                    <a:ext uri="{9D8B030D-6E8A-4147-A177-3AD203B41FA5}">
                      <a16:colId xmlns:a16="http://schemas.microsoft.com/office/drawing/2014/main" val="1214876437"/>
                    </a:ext>
                  </a:extLst>
                </a:gridCol>
              </a:tblGrid>
              <a:tr h="271352">
                <a:tc gridSpan="2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66649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Rozměry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x 400 x 230  mm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63726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Počet kazet 1 pozice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84792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Kapacita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svarů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302513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Kapacita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SC konektorů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7697"/>
                  </a:ext>
                </a:extLst>
              </a:tr>
              <a:tr h="2463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Rázová odolnost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727240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A0902B3D-EB73-2289-3394-9D3B1171A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219" y="5318759"/>
            <a:ext cx="2002114" cy="23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0C1834DC-E8BC-C664-07FA-2CB06445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8" y="1977713"/>
            <a:ext cx="993244" cy="723821"/>
          </a:xfrm>
          <a:prstGeom prst="rect">
            <a:avLst/>
          </a:prstGeom>
        </p:spPr>
      </p:pic>
      <p:pic>
        <p:nvPicPr>
          <p:cNvPr id="3" name="image3.png">
            <a:extLst>
              <a:ext uri="{FF2B5EF4-FFF2-40B4-BE49-F238E27FC236}">
                <a16:creationId xmlns:a16="http://schemas.microsoft.com/office/drawing/2014/main" id="{31A93B31-5956-6011-5F01-F839F1510B25}"/>
              </a:ext>
            </a:extLst>
          </p:cNvPr>
          <p:cNvPicPr/>
          <p:nvPr/>
        </p:nvPicPr>
        <p:blipFill>
          <a:blip r:embed="rId3">
            <a:alphaModFix amt="69000"/>
          </a:blip>
          <a:srcRect/>
          <a:stretch>
            <a:fillRect/>
          </a:stretch>
        </p:blipFill>
        <p:spPr>
          <a:xfrm>
            <a:off x="-1" y="6305268"/>
            <a:ext cx="6858001" cy="2822255"/>
          </a:xfrm>
          <a:prstGeom prst="rect">
            <a:avLst/>
          </a:prstGeom>
          <a:ln/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05E275-397D-A13D-38A5-7BDBA70B76F6}"/>
              </a:ext>
            </a:extLst>
          </p:cNvPr>
          <p:cNvSpPr/>
          <p:nvPr/>
        </p:nvSpPr>
        <p:spPr>
          <a:xfrm>
            <a:off x="1" y="9316932"/>
            <a:ext cx="6858000" cy="610235"/>
          </a:xfrm>
          <a:prstGeom prst="rect">
            <a:avLst/>
          </a:prstGeom>
          <a:solidFill>
            <a:srgbClr val="E30613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s-CZ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3C9A5354-2A68-1FA1-06BF-693A8FAE42F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412508" y="9428113"/>
            <a:ext cx="1371600" cy="424815"/>
          </a:xfrm>
          <a:prstGeom prst="rect">
            <a:avLst/>
          </a:prstGeom>
          <a:ln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32254-D3DF-611C-8968-51F46B90C580}"/>
              </a:ext>
            </a:extLst>
          </p:cNvPr>
          <p:cNvSpPr txBox="1"/>
          <p:nvPr/>
        </p:nvSpPr>
        <p:spPr>
          <a:xfrm>
            <a:off x="73892" y="9468160"/>
            <a:ext cx="5338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Complete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Service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 –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Powerful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Solution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	 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www.ktp.cz </a:t>
            </a:r>
            <a:endParaRPr lang="cs-CZ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49C6CA-3291-8324-C48E-A9D71B18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626" y="245185"/>
            <a:ext cx="200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</a:t>
            </a:r>
            <a:r>
              <a:rPr lang="cs-CZ" altLang="cs-CZ" b="1" dirty="0"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spojky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-18"/>
            </a:endParaRPr>
          </a:p>
        </p:txBody>
      </p:sp>
      <p:pic>
        <p:nvPicPr>
          <p:cNvPr id="12" name="image8.png">
            <a:extLst>
              <a:ext uri="{FF2B5EF4-FFF2-40B4-BE49-F238E27FC236}">
                <a16:creationId xmlns:a16="http://schemas.microsoft.com/office/drawing/2014/main" id="{3C8D633E-2213-EEB0-EE4F-E1C10BDD0CE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76145" y="-14133"/>
            <a:ext cx="1023620" cy="1257300"/>
          </a:xfrm>
          <a:prstGeom prst="rect">
            <a:avLst/>
          </a:prstGeom>
          <a:ln/>
        </p:spPr>
      </p:pic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7FDAC572-AC4D-7933-9CB2-202CA03F62A6}"/>
              </a:ext>
            </a:extLst>
          </p:cNvPr>
          <p:cNvCxnSpPr>
            <a:cxnSpLocks/>
          </p:cNvCxnSpPr>
          <p:nvPr/>
        </p:nvCxnSpPr>
        <p:spPr>
          <a:xfrm flipV="1">
            <a:off x="302907" y="1780281"/>
            <a:ext cx="6171785" cy="8622"/>
          </a:xfrm>
          <a:prstGeom prst="straightConnector1">
            <a:avLst/>
          </a:prstGeom>
          <a:noFill/>
          <a:ln w="19050" cap="flat" cmpd="sng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Rectangle 33">
            <a:extLst>
              <a:ext uri="{FF2B5EF4-FFF2-40B4-BE49-F238E27FC236}">
                <a16:creationId xmlns:a16="http://schemas.microsoft.com/office/drawing/2014/main" id="{EA14D0C9-9BF4-48D9-99C9-89C09D0C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44" y="44306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C38F80-46C5-646E-C636-D2BDF6433220}"/>
              </a:ext>
            </a:extLst>
          </p:cNvPr>
          <p:cNvSpPr txBox="1"/>
          <p:nvPr/>
        </p:nvSpPr>
        <p:spPr>
          <a:xfrm>
            <a:off x="175011" y="1420240"/>
            <a:ext cx="2909455" cy="3525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57150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solidFill>
                  <a:srgbClr val="E30613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Typy vstupů</a:t>
            </a:r>
            <a:endParaRPr lang="cs-CZ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A14DC33-3BCE-8D9E-121B-57B65048B25B}"/>
              </a:ext>
            </a:extLst>
          </p:cNvPr>
          <p:cNvCxnSpPr>
            <a:cxnSpLocks/>
          </p:cNvCxnSpPr>
          <p:nvPr/>
        </p:nvCxnSpPr>
        <p:spPr>
          <a:xfrm flipV="1">
            <a:off x="301302" y="6957075"/>
            <a:ext cx="6171785" cy="8622"/>
          </a:xfrm>
          <a:prstGeom prst="straightConnector1">
            <a:avLst/>
          </a:prstGeom>
          <a:noFill/>
          <a:ln w="19050" cap="flat" cmpd="sng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666DE2-E008-8C69-64E5-D6C18C123209}"/>
              </a:ext>
            </a:extLst>
          </p:cNvPr>
          <p:cNvSpPr txBox="1"/>
          <p:nvPr/>
        </p:nvSpPr>
        <p:spPr>
          <a:xfrm>
            <a:off x="173406" y="6597034"/>
            <a:ext cx="3801828" cy="3525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57150">
              <a:lnSpc>
                <a:spcPct val="115000"/>
              </a:lnSpc>
            </a:pPr>
            <a:r>
              <a:rPr lang="cs-CZ" sz="1600" b="1" dirty="0">
                <a:solidFill>
                  <a:srgbClr val="E30613"/>
                </a:solidFill>
                <a:latin typeface="Montserrat" panose="00000500000000000000" pitchFamily="50" charset="-18"/>
              </a:rPr>
              <a:t>Konfigurace vstupů</a:t>
            </a:r>
            <a:endParaRPr lang="cs-CZ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FF9BD61-1263-6EB9-61AA-EFCF8D7C6910}"/>
              </a:ext>
            </a:extLst>
          </p:cNvPr>
          <p:cNvSpPr txBox="1"/>
          <p:nvPr/>
        </p:nvSpPr>
        <p:spPr>
          <a:xfrm>
            <a:off x="2028016" y="2271061"/>
            <a:ext cx="44434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 Light" panose="00000400000000000000" pitchFamily="50" charset="-18"/>
              </a:rPr>
              <a:t>Jednoduchý vstup pro kabel 7-18 mm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1BD767F-FB78-C318-6909-85A1FEF7E634}"/>
              </a:ext>
            </a:extLst>
          </p:cNvPr>
          <p:cNvSpPr txBox="1"/>
          <p:nvPr/>
        </p:nvSpPr>
        <p:spPr>
          <a:xfrm>
            <a:off x="2026410" y="2895102"/>
            <a:ext cx="44434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 Light" panose="00000400000000000000" pitchFamily="50" charset="-18"/>
              </a:rPr>
              <a:t>Jednoduchý vícenásobný vstup pro kabely 3-7 mm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B2FA82D-6907-A5C1-AF40-589C379AFD30}"/>
              </a:ext>
            </a:extLst>
          </p:cNvPr>
          <p:cNvSpPr txBox="1"/>
          <p:nvPr/>
        </p:nvSpPr>
        <p:spPr>
          <a:xfrm>
            <a:off x="1357547" y="3661399"/>
            <a:ext cx="25662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 Light" panose="00000400000000000000" pitchFamily="50" charset="-18"/>
              </a:rPr>
              <a:t>Duální vstup pro kabely 6-20 mm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9A137CDA-2B9F-20C2-F35F-B72D77483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68376"/>
              </p:ext>
            </p:extLst>
          </p:nvPr>
        </p:nvGraphicFramePr>
        <p:xfrm>
          <a:off x="476318" y="7187905"/>
          <a:ext cx="5935379" cy="1533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6227">
                  <a:extLst>
                    <a:ext uri="{9D8B030D-6E8A-4147-A177-3AD203B41FA5}">
                      <a16:colId xmlns:a16="http://schemas.microsoft.com/office/drawing/2014/main" val="1811173579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3516203121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3800326710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896781571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731173511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3786463600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4141300957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1010270939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2825198686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931812718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2819768281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4140193459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3682214655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1876605769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2351453787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752344058"/>
                    </a:ext>
                  </a:extLst>
                </a:gridCol>
                <a:gridCol w="310572">
                  <a:extLst>
                    <a:ext uri="{9D8B030D-6E8A-4147-A177-3AD203B41FA5}">
                      <a16:colId xmlns:a16="http://schemas.microsoft.com/office/drawing/2014/main" val="4065625017"/>
                    </a:ext>
                  </a:extLst>
                </a:gridCol>
              </a:tblGrid>
              <a:tr h="2259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Počet kabelů </a:t>
                      </a:r>
                      <a:br>
                        <a:rPr lang="cs-CZ" sz="1100" b="1" u="none" strike="noStrike" dirty="0">
                          <a:effectLst/>
                        </a:rPr>
                      </a:br>
                      <a:r>
                        <a:rPr lang="cs-CZ" sz="1100" b="1" u="none" strike="noStrike" dirty="0">
                          <a:effectLst/>
                        </a:rPr>
                        <a:t>v 1 průchodce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Průměr kabelu (mm)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63208"/>
                  </a:ext>
                </a:extLst>
              </a:tr>
              <a:tr h="2259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190616"/>
                  </a:ext>
                </a:extLst>
              </a:tr>
              <a:tr h="2162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0176164"/>
                  </a:ext>
                </a:extLst>
              </a:tr>
              <a:tr h="2162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38270"/>
                  </a:ext>
                </a:extLst>
              </a:tr>
              <a:tr h="2162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3813453"/>
                  </a:ext>
                </a:extLst>
              </a:tr>
              <a:tr h="2162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147326"/>
                  </a:ext>
                </a:extLst>
              </a:tr>
              <a:tr h="2162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32475"/>
                  </a:ext>
                </a:extLst>
              </a:tr>
            </a:tbl>
          </a:graphicData>
        </a:graphic>
      </p:graphicFrame>
      <p:pic>
        <p:nvPicPr>
          <p:cNvPr id="17" name="Obrázek 16" descr="Obsah obrázku LEGO, hračka, žlutá&#10;&#10;Popis byl vytvořen automaticky">
            <a:extLst>
              <a:ext uri="{FF2B5EF4-FFF2-40B4-BE49-F238E27FC236}">
                <a16:creationId xmlns:a16="http://schemas.microsoft.com/office/drawing/2014/main" id="{8B5C0C85-4562-7A9A-779A-4E2970320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1" y="2748396"/>
            <a:ext cx="1102164" cy="76031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27FB6E1-FB63-D906-BB0B-A9093637F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033" y="3304424"/>
            <a:ext cx="2754714" cy="192525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F4B1EE7-7D67-0D2A-C9E8-C205CC7691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318" y="3929124"/>
            <a:ext cx="2700072" cy="20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2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410C6268-5AD9-0007-A1F9-BF3E59236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5" y="4040910"/>
            <a:ext cx="988097" cy="98536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F05E275-397D-A13D-38A5-7BDBA70B76F6}"/>
              </a:ext>
            </a:extLst>
          </p:cNvPr>
          <p:cNvSpPr/>
          <p:nvPr/>
        </p:nvSpPr>
        <p:spPr>
          <a:xfrm>
            <a:off x="1" y="9316932"/>
            <a:ext cx="6858000" cy="610235"/>
          </a:xfrm>
          <a:prstGeom prst="rect">
            <a:avLst/>
          </a:prstGeom>
          <a:solidFill>
            <a:srgbClr val="E30613"/>
          </a:solidFill>
          <a:ln w="9525" cap="flat" cmpd="sng">
            <a:solidFill>
              <a:srgbClr val="E306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cs-CZ" sz="1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3C9A5354-2A68-1FA1-06BF-693A8FAE42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2508" y="9428113"/>
            <a:ext cx="1371600" cy="424815"/>
          </a:xfrm>
          <a:prstGeom prst="rect">
            <a:avLst/>
          </a:prstGeom>
          <a:ln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232254-D3DF-611C-8968-51F46B90C580}"/>
              </a:ext>
            </a:extLst>
          </p:cNvPr>
          <p:cNvSpPr txBox="1"/>
          <p:nvPr/>
        </p:nvSpPr>
        <p:spPr>
          <a:xfrm>
            <a:off x="73892" y="9468160"/>
            <a:ext cx="5338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Complete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Service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 –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Powerful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 </a:t>
            </a:r>
            <a:r>
              <a:rPr lang="cs-CZ" sz="1400" dirty="0" err="1">
                <a:solidFill>
                  <a:srgbClr val="FFFFFF"/>
                </a:solidFill>
                <a:effectLst/>
                <a:latin typeface="Montserrat Light" panose="00000400000000000000" pitchFamily="50" charset="-18"/>
                <a:ea typeface="Montserrat Light" panose="00000400000000000000" pitchFamily="50" charset="-18"/>
                <a:cs typeface="Montserrat Light" panose="00000400000000000000" pitchFamily="50" charset="-18"/>
              </a:rPr>
              <a:t>Solution</a:t>
            </a:r>
            <a:r>
              <a:rPr lang="cs-CZ" sz="1400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	 </a:t>
            </a:r>
            <a:r>
              <a:rPr lang="cs-CZ" sz="1400" b="1" dirty="0">
                <a:solidFill>
                  <a:srgbClr val="FFFFFF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www.ktp.cz </a:t>
            </a:r>
            <a:endParaRPr lang="cs-CZ" sz="14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0949C6CA-3291-8324-C48E-A9D71B18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626" y="245185"/>
            <a:ext cx="200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Optické </a:t>
            </a:r>
            <a:r>
              <a:rPr lang="cs-CZ" altLang="cs-CZ" b="1" dirty="0"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spojky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50" charset="-18"/>
            </a:endParaRPr>
          </a:p>
        </p:txBody>
      </p:sp>
      <p:pic>
        <p:nvPicPr>
          <p:cNvPr id="12" name="image8.png">
            <a:extLst>
              <a:ext uri="{FF2B5EF4-FFF2-40B4-BE49-F238E27FC236}">
                <a16:creationId xmlns:a16="http://schemas.microsoft.com/office/drawing/2014/main" id="{3C8D633E-2213-EEB0-EE4F-E1C10BDD0CE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6145" y="-14133"/>
            <a:ext cx="1023620" cy="1257300"/>
          </a:xfrm>
          <a:prstGeom prst="rect">
            <a:avLst/>
          </a:prstGeom>
          <a:ln/>
        </p:spPr>
      </p:pic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7FDAC572-AC4D-7933-9CB2-202CA03F62A6}"/>
              </a:ext>
            </a:extLst>
          </p:cNvPr>
          <p:cNvCxnSpPr>
            <a:cxnSpLocks/>
          </p:cNvCxnSpPr>
          <p:nvPr/>
        </p:nvCxnSpPr>
        <p:spPr>
          <a:xfrm flipV="1">
            <a:off x="302907" y="1780281"/>
            <a:ext cx="6171785" cy="8622"/>
          </a:xfrm>
          <a:prstGeom prst="straightConnector1">
            <a:avLst/>
          </a:prstGeom>
          <a:noFill/>
          <a:ln w="19050" cap="flat" cmpd="sng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Rectangle 33">
            <a:extLst>
              <a:ext uri="{FF2B5EF4-FFF2-40B4-BE49-F238E27FC236}">
                <a16:creationId xmlns:a16="http://schemas.microsoft.com/office/drawing/2014/main" id="{EA14D0C9-9BF4-48D9-99C9-89C09D0C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8544" y="44306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C38F80-46C5-646E-C636-D2BDF6433220}"/>
              </a:ext>
            </a:extLst>
          </p:cNvPr>
          <p:cNvSpPr txBox="1"/>
          <p:nvPr/>
        </p:nvSpPr>
        <p:spPr>
          <a:xfrm>
            <a:off x="175011" y="1420240"/>
            <a:ext cx="2909455" cy="3525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57150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solidFill>
                  <a:srgbClr val="E30613"/>
                </a:solidFill>
                <a:effectLst/>
                <a:latin typeface="Montserrat" panose="00000500000000000000" pitchFamily="50" charset="-18"/>
                <a:ea typeface="Montserrat" panose="00000500000000000000" pitchFamily="50" charset="-18"/>
                <a:cs typeface="Montserrat" panose="00000500000000000000" pitchFamily="50" charset="-18"/>
              </a:rPr>
              <a:t>Příslušenství</a:t>
            </a:r>
            <a:endParaRPr lang="cs-CZ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A14DC33-3BCE-8D9E-121B-57B65048B25B}"/>
              </a:ext>
            </a:extLst>
          </p:cNvPr>
          <p:cNvCxnSpPr>
            <a:cxnSpLocks/>
          </p:cNvCxnSpPr>
          <p:nvPr/>
        </p:nvCxnSpPr>
        <p:spPr>
          <a:xfrm flipV="1">
            <a:off x="301302" y="5609539"/>
            <a:ext cx="6171785" cy="8622"/>
          </a:xfrm>
          <a:prstGeom prst="straightConnector1">
            <a:avLst/>
          </a:prstGeom>
          <a:noFill/>
          <a:ln w="19050" cap="flat" cmpd="sng">
            <a:solidFill>
              <a:srgbClr val="E3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666DE2-E008-8C69-64E5-D6C18C123209}"/>
              </a:ext>
            </a:extLst>
          </p:cNvPr>
          <p:cNvSpPr txBox="1"/>
          <p:nvPr/>
        </p:nvSpPr>
        <p:spPr>
          <a:xfrm>
            <a:off x="173406" y="5249498"/>
            <a:ext cx="3801828" cy="6345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57150">
              <a:lnSpc>
                <a:spcPct val="115000"/>
              </a:lnSpc>
            </a:pPr>
            <a:r>
              <a:rPr lang="cs-CZ" sz="1600" b="1" dirty="0">
                <a:solidFill>
                  <a:srgbClr val="E30613"/>
                </a:solidFill>
                <a:latin typeface="Montserrat" panose="00000500000000000000" pitchFamily="50" charset="-18"/>
              </a:rPr>
              <a:t>BRIGHTBOX™ SMART </a:t>
            </a:r>
            <a:r>
              <a:rPr lang="cs-CZ" sz="1600" b="1" dirty="0" err="1">
                <a:solidFill>
                  <a:srgbClr val="E30613"/>
                </a:solidFill>
                <a:latin typeface="Montserrat" panose="00000500000000000000" pitchFamily="50" charset="-18"/>
              </a:rPr>
              <a:t>system</a:t>
            </a:r>
            <a:endParaRPr lang="cs-CZ" sz="1600" b="1" dirty="0">
              <a:solidFill>
                <a:srgbClr val="E30613"/>
              </a:solidFill>
              <a:latin typeface="Montserrat" panose="00000500000000000000" pitchFamily="50" charset="-18"/>
            </a:endParaRPr>
          </a:p>
          <a:p>
            <a:pPr indent="57150">
              <a:lnSpc>
                <a:spcPct val="115000"/>
              </a:lnSpc>
              <a:spcAft>
                <a:spcPts val="0"/>
              </a:spcAft>
            </a:pPr>
            <a:endParaRPr lang="cs-CZ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5478EC-E213-E6F4-EE1C-1E590B629425}"/>
              </a:ext>
            </a:extLst>
          </p:cNvPr>
          <p:cNvSpPr txBox="1"/>
          <p:nvPr/>
        </p:nvSpPr>
        <p:spPr>
          <a:xfrm>
            <a:off x="636640" y="5686503"/>
            <a:ext cx="4498848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Blip>
                <a:blip r:embed="rId5"/>
              </a:buBlip>
              <a:defRPr/>
            </a:pPr>
            <a:r>
              <a:rPr lang="cs-CZ" sz="1000" dirty="0">
                <a:solidFill>
                  <a:prstClr val="black"/>
                </a:solidFill>
                <a:latin typeface="Montserrat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Snadná identifikace spojky v terénu pomocí NFC</a:t>
            </a:r>
          </a:p>
          <a:p>
            <a:pPr marL="171450" indent="-171450">
              <a:buBlip>
                <a:blip r:embed="rId5"/>
              </a:buBlip>
              <a:defRPr/>
            </a:pPr>
            <a:r>
              <a:rPr lang="cs-CZ" sz="1000" dirty="0">
                <a:solidFill>
                  <a:prstClr val="black"/>
                </a:solidFill>
                <a:latin typeface="Montserrat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Online přístup ke katalogovým listům a návodům </a:t>
            </a:r>
          </a:p>
          <a:p>
            <a:pPr marL="171450" indent="-171450">
              <a:buBlip>
                <a:blip r:embed="rId5"/>
              </a:buBlip>
              <a:defRPr/>
            </a:pPr>
            <a:r>
              <a:rPr lang="cs-CZ" sz="1000" dirty="0">
                <a:solidFill>
                  <a:prstClr val="black"/>
                </a:solidFill>
                <a:latin typeface="Montserrat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Režim sledování práce se spojkou, historie otevření</a:t>
            </a:r>
          </a:p>
          <a:p>
            <a:pPr marL="171450" indent="-171450">
              <a:buBlip>
                <a:blip r:embed="rId5"/>
              </a:buBlip>
              <a:defRPr/>
            </a:pPr>
            <a:r>
              <a:rPr lang="cs-CZ" sz="1000" dirty="0">
                <a:solidFill>
                  <a:prstClr val="black"/>
                </a:solidFill>
                <a:latin typeface="Montserrat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Alarm v případě neplánovaného otevření</a:t>
            </a:r>
          </a:p>
          <a:p>
            <a:pPr marL="171450" indent="-171450">
              <a:buBlip>
                <a:blip r:embed="rId5"/>
              </a:buBlip>
              <a:defRPr/>
            </a:pPr>
            <a:r>
              <a:rPr lang="cs-CZ" sz="1000" dirty="0">
                <a:solidFill>
                  <a:prstClr val="black"/>
                </a:solidFill>
                <a:latin typeface="Montserrat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Ovládání pomocí funkce v mobilu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E7A1C3D-34EB-F3A7-3C3A-BE131AC26FEE}"/>
              </a:ext>
            </a:extLst>
          </p:cNvPr>
          <p:cNvSpPr txBox="1"/>
          <p:nvPr/>
        </p:nvSpPr>
        <p:spPr>
          <a:xfrm>
            <a:off x="213283" y="8799676"/>
            <a:ext cx="639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effectLst/>
                <a:latin typeface="Montserrat Light" panose="00000400000000000000" pitchFamily="50" charset="-18"/>
                <a:ea typeface="Calibri" panose="020F0502020204030204" pitchFamily="34" charset="0"/>
              </a:rPr>
              <a:t>Informace uvedené v této dokumentaci obsahují obecné popisy a technické parametry výrobků. Tato dokumentace nenahrazuje vyhodnocení vhodnosti nebo spolehlivosti výrobku. Společnost KABEL TRADE PRAHA nenese odpovědnost</a:t>
            </a:r>
            <a:br>
              <a:rPr lang="cs-CZ" sz="800" dirty="0">
                <a:effectLst/>
                <a:latin typeface="Montserrat Light" panose="00000400000000000000" pitchFamily="50" charset="-18"/>
                <a:ea typeface="Calibri" panose="020F0502020204030204" pitchFamily="34" charset="0"/>
              </a:rPr>
            </a:br>
            <a:r>
              <a:rPr lang="cs-CZ" sz="800" dirty="0">
                <a:effectLst/>
                <a:latin typeface="Montserrat Light" panose="00000400000000000000" pitchFamily="50" charset="-18"/>
                <a:ea typeface="Calibri" panose="020F0502020204030204" pitchFamily="34" charset="0"/>
              </a:rPr>
              <a:t>za nesprávné použití nebo interpretaci zde obsažených informací.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FF9BD61-1263-6EB9-61AA-EFCF8D7C6910}"/>
              </a:ext>
            </a:extLst>
          </p:cNvPr>
          <p:cNvSpPr txBox="1"/>
          <p:nvPr/>
        </p:nvSpPr>
        <p:spPr>
          <a:xfrm>
            <a:off x="2028016" y="2271061"/>
            <a:ext cx="44434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 Light" panose="00000400000000000000" pitchFamily="50" charset="-18"/>
              </a:rPr>
              <a:t>Kovový držák na sloup nebo zeď</a:t>
            </a:r>
          </a:p>
        </p:txBody>
      </p:sp>
      <p:pic>
        <p:nvPicPr>
          <p:cNvPr id="23" name="Obrázek 22" descr="Obsah obrázku text, podepsat, kolík&#10;&#10;Popis byl vytvořen automaticky">
            <a:extLst>
              <a:ext uri="{FF2B5EF4-FFF2-40B4-BE49-F238E27FC236}">
                <a16:creationId xmlns:a16="http://schemas.microsoft.com/office/drawing/2014/main" id="{027C7AC0-926B-2D31-C3C5-B87FD5C2C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2" y="2001185"/>
            <a:ext cx="1379961" cy="81742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31BD767F-FB78-C318-6909-85A1FEF7E634}"/>
              </a:ext>
            </a:extLst>
          </p:cNvPr>
          <p:cNvSpPr txBox="1"/>
          <p:nvPr/>
        </p:nvSpPr>
        <p:spPr>
          <a:xfrm>
            <a:off x="2026410" y="3174234"/>
            <a:ext cx="4443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 Light" panose="00000400000000000000" pitchFamily="50" charset="-18"/>
              </a:rPr>
              <a:t>Kovový držák na sloup nebo zeď s managementem </a:t>
            </a:r>
            <a:br>
              <a:rPr lang="cs-CZ" sz="1100" dirty="0">
                <a:latin typeface="Montserrat Light" panose="00000400000000000000" pitchFamily="50" charset="-18"/>
              </a:rPr>
            </a:br>
            <a:r>
              <a:rPr lang="cs-CZ" sz="1100" dirty="0">
                <a:latin typeface="Montserrat Light" panose="00000400000000000000" pitchFamily="50" charset="-18"/>
              </a:rPr>
              <a:t>pro uložení rezervy kabelu</a:t>
            </a:r>
          </a:p>
        </p:txBody>
      </p:sp>
      <p:pic>
        <p:nvPicPr>
          <p:cNvPr id="26" name="Obrázek 25" descr="Obsah obrázku hračka&#10;&#10;Popis byl vytvořen automaticky">
            <a:extLst>
              <a:ext uri="{FF2B5EF4-FFF2-40B4-BE49-F238E27FC236}">
                <a16:creationId xmlns:a16="http://schemas.microsoft.com/office/drawing/2014/main" id="{6E7761A8-4087-9AF4-2D05-09EBA5A48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8" y="2857113"/>
            <a:ext cx="851952" cy="1079763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B2FA82D-6907-A5C1-AF40-589C379AFD30}"/>
              </a:ext>
            </a:extLst>
          </p:cNvPr>
          <p:cNvSpPr txBox="1"/>
          <p:nvPr/>
        </p:nvSpPr>
        <p:spPr>
          <a:xfrm>
            <a:off x="2024806" y="4318036"/>
            <a:ext cx="4443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Montserrat Light" panose="00000400000000000000" pitchFamily="50" charset="-18"/>
              </a:rPr>
              <a:t>Zabezpečovací systém proti otevření spojky standardní </a:t>
            </a:r>
            <a:br>
              <a:rPr lang="cs-CZ" sz="1100" dirty="0">
                <a:latin typeface="Montserrat Light" panose="00000400000000000000" pitchFamily="50" charset="-18"/>
              </a:rPr>
            </a:br>
            <a:r>
              <a:rPr lang="cs-CZ" sz="1100" dirty="0">
                <a:latin typeface="Montserrat Light" panose="00000400000000000000" pitchFamily="50" charset="-18"/>
              </a:rPr>
              <a:t>nebo </a:t>
            </a:r>
            <a:r>
              <a:rPr lang="cs-CZ" sz="1100" dirty="0" err="1">
                <a:latin typeface="Montserrat Light" panose="00000400000000000000" pitchFamily="50" charset="-18"/>
              </a:rPr>
              <a:t>infra</a:t>
            </a:r>
            <a:r>
              <a:rPr lang="cs-CZ" sz="1100" dirty="0">
                <a:latin typeface="Montserrat Light" panose="00000400000000000000" pitchFamily="50" charset="-18"/>
              </a:rPr>
              <a:t> zámek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2DF3132B-8A8C-0123-4A98-20E38A198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62" y="6583197"/>
            <a:ext cx="4179717" cy="21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0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pis xmlns="9490b66e-3c8b-49bc-aca4-cca4931855a2" xsi:nil="true"/>
    <TaxCatchAll xmlns="9fb5a87f-4957-4dac-9f51-41a2d7a7d264" xsi:nil="true"/>
    <lcf76f155ced4ddcb4097134ff3c332f xmlns="9490b66e-3c8b-49bc-aca4-cca4931855a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3B4470E6DA9142A789B1D0A26BD811" ma:contentTypeVersion="22" ma:contentTypeDescription="Vytvoří nový dokument" ma:contentTypeScope="" ma:versionID="7a4df4d9905289571519b6cd4ef38481">
  <xsd:schema xmlns:xsd="http://www.w3.org/2001/XMLSchema" xmlns:xs="http://www.w3.org/2001/XMLSchema" xmlns:p="http://schemas.microsoft.com/office/2006/metadata/properties" xmlns:ns2="9490b66e-3c8b-49bc-aca4-cca4931855a2" xmlns:ns3="9fb5a87f-4957-4dac-9f51-41a2d7a7d264" targetNamespace="http://schemas.microsoft.com/office/2006/metadata/properties" ma:root="true" ma:fieldsID="8c35a03df6106e2bd15d6892125fa257" ns2:_="" ns3:_="">
    <xsd:import namespace="9490b66e-3c8b-49bc-aca4-cca4931855a2"/>
    <xsd:import namespace="9fb5a87f-4957-4dac-9f51-41a2d7a7d2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opi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0b66e-3c8b-49bc-aca4-cca493185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Popis" ma:index="22" nillable="true" ma:displayName="Popis" ma:internalName="Popis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Značky obrázků" ma:readOnly="false" ma:fieldId="{5cf76f15-5ced-4ddc-b409-7134ff3c332f}" ma:taxonomyMulti="true" ma:sspId="bca14207-f8fb-4988-8b48-d8ebee1b8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5a87f-4957-4dac-9f51-41a2d7a7d2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721072-f5f8-4a85-ad70-90ec814dd4e3}" ma:internalName="TaxCatchAll" ma:showField="CatchAllData" ma:web="9fb5a87f-4957-4dac-9f51-41a2d7a7d2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0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58BF8C-F4E4-4729-93F0-E7CC019438A0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9fb5a87f-4957-4dac-9f51-41a2d7a7d264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9490b66e-3c8b-49bc-aca4-cca4931855a2"/>
  </ds:schemaRefs>
</ds:datastoreItem>
</file>

<file path=customXml/itemProps2.xml><?xml version="1.0" encoding="utf-8"?>
<ds:datastoreItem xmlns:ds="http://schemas.openxmlformats.org/officeDocument/2006/customXml" ds:itemID="{AFE6C914-108A-4BE1-9472-E10296545B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440A3F-CE80-4976-B549-37473356E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90b66e-3c8b-49bc-aca4-cca4931855a2"/>
    <ds:schemaRef ds:uri="9fb5a87f-4957-4dac-9f51-41a2d7a7d2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26666</TotalTime>
  <Words>791</Words>
  <Application>Microsoft Office PowerPoint</Application>
  <PresentationFormat>A4 (210 × 297 mm)</PresentationFormat>
  <Paragraphs>191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Malá</dc:creator>
  <cp:lastModifiedBy>Lenka Koubová</cp:lastModifiedBy>
  <cp:revision>76</cp:revision>
  <cp:lastPrinted>2021-07-09T13:02:45Z</cp:lastPrinted>
  <dcterms:created xsi:type="dcterms:W3CDTF">2021-01-25T14:23:10Z</dcterms:created>
  <dcterms:modified xsi:type="dcterms:W3CDTF">2023-07-13T09:53:55Z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0x010100323B4470E6DA9142A789B1D0A26BD811</vt:lpwstr>
  </property>
  <property fmtid="{D5CDD505-2E9C-101B-9397-08002B2CF9AE}" pid="3" name="MediaServiceImageTags">
    <vt:lpwstr/>
  </property>
</Properties>
</file>